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81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5" r:id="rId19"/>
    <p:sldId id="280" r:id="rId20"/>
    <p:sldId id="276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0F0FE-6503-4EEF-B96A-64EB669775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FECD66-92F5-44A8-9311-C793F4DDB6B0}">
      <dgm:prSet/>
      <dgm:spPr/>
      <dgm:t>
        <a:bodyPr/>
        <a:lstStyle/>
        <a:p>
          <a:r>
            <a:rPr lang="en-US" dirty="0"/>
            <a:t>Check your Ontario Student Status Sheet</a:t>
          </a:r>
        </a:p>
      </dgm:t>
    </dgm:pt>
    <dgm:pt modelId="{FB939980-BA58-4942-B882-9F7C53BECE3D}" type="parTrans" cxnId="{8EA8E45A-B6F9-4970-A4AD-9AE9109D5167}">
      <dgm:prSet/>
      <dgm:spPr/>
      <dgm:t>
        <a:bodyPr/>
        <a:lstStyle/>
        <a:p>
          <a:endParaRPr lang="en-US"/>
        </a:p>
      </dgm:t>
    </dgm:pt>
    <dgm:pt modelId="{6FEF3B22-AB92-4A4E-8280-41C50CB15286}" type="sibTrans" cxnId="{8EA8E45A-B6F9-4970-A4AD-9AE9109D5167}">
      <dgm:prSet/>
      <dgm:spPr/>
      <dgm:t>
        <a:bodyPr/>
        <a:lstStyle/>
        <a:p>
          <a:endParaRPr lang="en-US"/>
        </a:p>
      </dgm:t>
    </dgm:pt>
    <dgm:pt modelId="{95BC9805-78F0-4E20-B086-F1B9DE155F6B}">
      <dgm:prSet/>
      <dgm:spPr/>
      <dgm:t>
        <a:bodyPr/>
        <a:lstStyle/>
        <a:p>
          <a:r>
            <a:rPr lang="en-US"/>
            <a:t>Look For…</a:t>
          </a:r>
        </a:p>
      </dgm:t>
    </dgm:pt>
    <dgm:pt modelId="{0FFEEA69-AB8B-420C-8F95-D700A9A43F8E}" type="parTrans" cxnId="{56867241-2208-4074-B03B-8F9D74D93FE8}">
      <dgm:prSet/>
      <dgm:spPr/>
      <dgm:t>
        <a:bodyPr/>
        <a:lstStyle/>
        <a:p>
          <a:endParaRPr lang="en-US"/>
        </a:p>
      </dgm:t>
    </dgm:pt>
    <dgm:pt modelId="{8521B114-578E-477B-AC3F-850F04860DA5}" type="sibTrans" cxnId="{56867241-2208-4074-B03B-8F9D74D93FE8}">
      <dgm:prSet/>
      <dgm:spPr/>
      <dgm:t>
        <a:bodyPr/>
        <a:lstStyle/>
        <a:p>
          <a:endParaRPr lang="en-US"/>
        </a:p>
      </dgm:t>
    </dgm:pt>
    <dgm:pt modelId="{9EEB1E91-9D84-419F-A271-8C025FD2A74C}">
      <dgm:prSet/>
      <dgm:spPr/>
      <dgm:t>
        <a:bodyPr/>
        <a:lstStyle/>
        <a:p>
          <a:r>
            <a:rPr lang="en-US"/>
            <a:t>Do you have 30 total credits to graduate (add Comp and Elective @ the bottom) + the courses you are taking this year?</a:t>
          </a:r>
        </a:p>
      </dgm:t>
    </dgm:pt>
    <dgm:pt modelId="{39C1D895-8C2A-4B8B-94AB-6A0004275A3E}" type="parTrans" cxnId="{5E6067E9-6AB5-4FCC-BEA9-0731D05D6E8F}">
      <dgm:prSet/>
      <dgm:spPr/>
      <dgm:t>
        <a:bodyPr/>
        <a:lstStyle/>
        <a:p>
          <a:endParaRPr lang="en-US"/>
        </a:p>
      </dgm:t>
    </dgm:pt>
    <dgm:pt modelId="{63F8363A-B8E5-460F-96C2-D4C535A55F98}" type="sibTrans" cxnId="{5E6067E9-6AB5-4FCC-BEA9-0731D05D6E8F}">
      <dgm:prSet/>
      <dgm:spPr/>
      <dgm:t>
        <a:bodyPr/>
        <a:lstStyle/>
        <a:p>
          <a:endParaRPr lang="en-US"/>
        </a:p>
      </dgm:t>
    </dgm:pt>
    <dgm:pt modelId="{92A35900-4087-4777-A47C-BE2EB79F2964}">
      <dgm:prSet/>
      <dgm:spPr/>
      <dgm:t>
        <a:bodyPr/>
        <a:lstStyle/>
        <a:p>
          <a:r>
            <a:rPr lang="en-US"/>
            <a:t>Have you covered all the required Compulsory Credits (see bottom of CCS)?</a:t>
          </a:r>
        </a:p>
      </dgm:t>
    </dgm:pt>
    <dgm:pt modelId="{2F4B83E0-A773-4119-A48F-B5401226CDBA}" type="parTrans" cxnId="{108B2C01-E837-4179-AB38-6DF85DD49C00}">
      <dgm:prSet/>
      <dgm:spPr/>
      <dgm:t>
        <a:bodyPr/>
        <a:lstStyle/>
        <a:p>
          <a:endParaRPr lang="en-US"/>
        </a:p>
      </dgm:t>
    </dgm:pt>
    <dgm:pt modelId="{C522F908-7DBB-41D8-8807-B631D4349862}" type="sibTrans" cxnId="{108B2C01-E837-4179-AB38-6DF85DD49C00}">
      <dgm:prSet/>
      <dgm:spPr/>
      <dgm:t>
        <a:bodyPr/>
        <a:lstStyle/>
        <a:p>
          <a:endParaRPr lang="en-US"/>
        </a:p>
      </dgm:t>
    </dgm:pt>
    <dgm:pt modelId="{D7566B52-5560-4DFF-AC1A-7ECF222148B0}">
      <dgm:prSet/>
      <dgm:spPr/>
      <dgm:t>
        <a:bodyPr/>
        <a:lstStyle/>
        <a:p>
          <a:r>
            <a:rPr lang="en-US"/>
            <a:t>Do you have at least 6U or M courses, this must include ENG4U?</a:t>
          </a:r>
        </a:p>
      </dgm:t>
    </dgm:pt>
    <dgm:pt modelId="{84CCCECD-330C-47FE-A10B-FB62A258FF24}" type="parTrans" cxnId="{734991F4-3054-451B-BECE-B979DF227893}">
      <dgm:prSet/>
      <dgm:spPr/>
      <dgm:t>
        <a:bodyPr/>
        <a:lstStyle/>
        <a:p>
          <a:endParaRPr lang="en-US"/>
        </a:p>
      </dgm:t>
    </dgm:pt>
    <dgm:pt modelId="{8651C33A-3F41-4F13-A139-EF579184920D}" type="sibTrans" cxnId="{734991F4-3054-451B-BECE-B979DF227893}">
      <dgm:prSet/>
      <dgm:spPr/>
      <dgm:t>
        <a:bodyPr/>
        <a:lstStyle/>
        <a:p>
          <a:endParaRPr lang="en-US"/>
        </a:p>
      </dgm:t>
    </dgm:pt>
    <dgm:pt modelId="{18DC043A-8005-4AE9-AE5A-C46D15C54D99}">
      <dgm:prSet/>
      <dgm:spPr/>
      <dgm:t>
        <a:bodyPr/>
        <a:lstStyle/>
        <a:p>
          <a:r>
            <a:rPr lang="en-US"/>
            <a:t>Do you have at least 40 hours of Community Service Hours?</a:t>
          </a:r>
        </a:p>
      </dgm:t>
    </dgm:pt>
    <dgm:pt modelId="{C4F62DCC-0D65-433A-BF88-F9227CCF3FB6}" type="parTrans" cxnId="{3900A78E-D20E-4230-95A7-0655DF207180}">
      <dgm:prSet/>
      <dgm:spPr/>
      <dgm:t>
        <a:bodyPr/>
        <a:lstStyle/>
        <a:p>
          <a:endParaRPr lang="en-US"/>
        </a:p>
      </dgm:t>
    </dgm:pt>
    <dgm:pt modelId="{55A3704F-CD17-471E-8D7A-6C754DF3022B}" type="sibTrans" cxnId="{3900A78E-D20E-4230-95A7-0655DF207180}">
      <dgm:prSet/>
      <dgm:spPr/>
      <dgm:t>
        <a:bodyPr/>
        <a:lstStyle/>
        <a:p>
          <a:endParaRPr lang="en-US"/>
        </a:p>
      </dgm:t>
    </dgm:pt>
    <dgm:pt modelId="{661FAC14-8F20-4810-AC82-C69776FD6866}" type="pres">
      <dgm:prSet presAssocID="{3960F0FE-6503-4EEF-B96A-64EB6697758D}" presName="linear" presStyleCnt="0">
        <dgm:presLayoutVars>
          <dgm:animLvl val="lvl"/>
          <dgm:resizeHandles val="exact"/>
        </dgm:presLayoutVars>
      </dgm:prSet>
      <dgm:spPr/>
    </dgm:pt>
    <dgm:pt modelId="{82619400-B51A-4AE7-AA0F-C87D04E2D394}" type="pres">
      <dgm:prSet presAssocID="{E4FECD66-92F5-44A8-9311-C793F4DDB6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DD207A-2689-40EA-9314-F5A4AA248BA6}" type="pres">
      <dgm:prSet presAssocID="{6FEF3B22-AB92-4A4E-8280-41C50CB15286}" presName="spacer" presStyleCnt="0"/>
      <dgm:spPr/>
    </dgm:pt>
    <dgm:pt modelId="{7CAC3CDF-32D9-4C27-AB2D-8115EEEA7299}" type="pres">
      <dgm:prSet presAssocID="{95BC9805-78F0-4E20-B086-F1B9DE155F6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4D04084-4829-41B8-A819-EA256BB2E29C}" type="pres">
      <dgm:prSet presAssocID="{95BC9805-78F0-4E20-B086-F1B9DE155F6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08B2C01-E837-4179-AB38-6DF85DD49C00}" srcId="{95BC9805-78F0-4E20-B086-F1B9DE155F6B}" destId="{92A35900-4087-4777-A47C-BE2EB79F2964}" srcOrd="1" destOrd="0" parTransId="{2F4B83E0-A773-4119-A48F-B5401226CDBA}" sibTransId="{C522F908-7DBB-41D8-8807-B631D4349862}"/>
    <dgm:cxn modelId="{1F318107-2F02-4423-BBBA-7F2F540BC8AC}" type="presOf" srcId="{D7566B52-5560-4DFF-AC1A-7ECF222148B0}" destId="{94D04084-4829-41B8-A819-EA256BB2E29C}" srcOrd="0" destOrd="2" presId="urn:microsoft.com/office/officeart/2005/8/layout/vList2"/>
    <dgm:cxn modelId="{557BC01A-F864-4958-8EC5-912B0CD86512}" type="presOf" srcId="{18DC043A-8005-4AE9-AE5A-C46D15C54D99}" destId="{94D04084-4829-41B8-A819-EA256BB2E29C}" srcOrd="0" destOrd="3" presId="urn:microsoft.com/office/officeart/2005/8/layout/vList2"/>
    <dgm:cxn modelId="{56867241-2208-4074-B03B-8F9D74D93FE8}" srcId="{3960F0FE-6503-4EEF-B96A-64EB6697758D}" destId="{95BC9805-78F0-4E20-B086-F1B9DE155F6B}" srcOrd="1" destOrd="0" parTransId="{0FFEEA69-AB8B-420C-8F95-D700A9A43F8E}" sibTransId="{8521B114-578E-477B-AC3F-850F04860DA5}"/>
    <dgm:cxn modelId="{1650D34F-821F-4CD4-BE98-65977E452D21}" type="presOf" srcId="{92A35900-4087-4777-A47C-BE2EB79F2964}" destId="{94D04084-4829-41B8-A819-EA256BB2E29C}" srcOrd="0" destOrd="1" presId="urn:microsoft.com/office/officeart/2005/8/layout/vList2"/>
    <dgm:cxn modelId="{1E9C4F72-17AE-406E-ACF2-EC6EC5860867}" type="presOf" srcId="{95BC9805-78F0-4E20-B086-F1B9DE155F6B}" destId="{7CAC3CDF-32D9-4C27-AB2D-8115EEEA7299}" srcOrd="0" destOrd="0" presId="urn:microsoft.com/office/officeart/2005/8/layout/vList2"/>
    <dgm:cxn modelId="{8EA8E45A-B6F9-4970-A4AD-9AE9109D5167}" srcId="{3960F0FE-6503-4EEF-B96A-64EB6697758D}" destId="{E4FECD66-92F5-44A8-9311-C793F4DDB6B0}" srcOrd="0" destOrd="0" parTransId="{FB939980-BA58-4942-B882-9F7C53BECE3D}" sibTransId="{6FEF3B22-AB92-4A4E-8280-41C50CB15286}"/>
    <dgm:cxn modelId="{3900A78E-D20E-4230-95A7-0655DF207180}" srcId="{95BC9805-78F0-4E20-B086-F1B9DE155F6B}" destId="{18DC043A-8005-4AE9-AE5A-C46D15C54D99}" srcOrd="3" destOrd="0" parTransId="{C4F62DCC-0D65-433A-BF88-F9227CCF3FB6}" sibTransId="{55A3704F-CD17-471E-8D7A-6C754DF3022B}"/>
    <dgm:cxn modelId="{D3A2A8B2-00AD-4D11-B059-48B169300499}" type="presOf" srcId="{3960F0FE-6503-4EEF-B96A-64EB6697758D}" destId="{661FAC14-8F20-4810-AC82-C69776FD6866}" srcOrd="0" destOrd="0" presId="urn:microsoft.com/office/officeart/2005/8/layout/vList2"/>
    <dgm:cxn modelId="{7506AACE-5F23-4343-897D-31A2474546D9}" type="presOf" srcId="{9EEB1E91-9D84-419F-A271-8C025FD2A74C}" destId="{94D04084-4829-41B8-A819-EA256BB2E29C}" srcOrd="0" destOrd="0" presId="urn:microsoft.com/office/officeart/2005/8/layout/vList2"/>
    <dgm:cxn modelId="{5E6067E9-6AB5-4FCC-BEA9-0731D05D6E8F}" srcId="{95BC9805-78F0-4E20-B086-F1B9DE155F6B}" destId="{9EEB1E91-9D84-419F-A271-8C025FD2A74C}" srcOrd="0" destOrd="0" parTransId="{39C1D895-8C2A-4B8B-94AB-6A0004275A3E}" sibTransId="{63F8363A-B8E5-460F-96C2-D4C535A55F98}"/>
    <dgm:cxn modelId="{1C42C7E9-FF4B-4CEE-9022-EC3BA3BEF09F}" type="presOf" srcId="{E4FECD66-92F5-44A8-9311-C793F4DDB6B0}" destId="{82619400-B51A-4AE7-AA0F-C87D04E2D394}" srcOrd="0" destOrd="0" presId="urn:microsoft.com/office/officeart/2005/8/layout/vList2"/>
    <dgm:cxn modelId="{734991F4-3054-451B-BECE-B979DF227893}" srcId="{95BC9805-78F0-4E20-B086-F1B9DE155F6B}" destId="{D7566B52-5560-4DFF-AC1A-7ECF222148B0}" srcOrd="2" destOrd="0" parTransId="{84CCCECD-330C-47FE-A10B-FB62A258FF24}" sibTransId="{8651C33A-3F41-4F13-A139-EF579184920D}"/>
    <dgm:cxn modelId="{8DB2BF1B-D1B5-4A84-A496-E7CF5227AF96}" type="presParOf" srcId="{661FAC14-8F20-4810-AC82-C69776FD6866}" destId="{82619400-B51A-4AE7-AA0F-C87D04E2D394}" srcOrd="0" destOrd="0" presId="urn:microsoft.com/office/officeart/2005/8/layout/vList2"/>
    <dgm:cxn modelId="{92656B98-66B6-42C9-8405-2595D72FB36D}" type="presParOf" srcId="{661FAC14-8F20-4810-AC82-C69776FD6866}" destId="{1FDD207A-2689-40EA-9314-F5A4AA248BA6}" srcOrd="1" destOrd="0" presId="urn:microsoft.com/office/officeart/2005/8/layout/vList2"/>
    <dgm:cxn modelId="{6495F983-B89F-4CF2-ABB7-8522FF069032}" type="presParOf" srcId="{661FAC14-8F20-4810-AC82-C69776FD6866}" destId="{7CAC3CDF-32D9-4C27-AB2D-8115EEEA7299}" srcOrd="2" destOrd="0" presId="urn:microsoft.com/office/officeart/2005/8/layout/vList2"/>
    <dgm:cxn modelId="{BEF5E270-44C2-4CA4-AEEA-70523DA521CE}" type="presParOf" srcId="{661FAC14-8F20-4810-AC82-C69776FD6866}" destId="{94D04084-4829-41B8-A819-EA256BB2E2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19400-B51A-4AE7-AA0F-C87D04E2D394}">
      <dsp:nvSpPr>
        <dsp:cNvPr id="0" name=""/>
        <dsp:cNvSpPr/>
      </dsp:nvSpPr>
      <dsp:spPr>
        <a:xfrm>
          <a:off x="0" y="62243"/>
          <a:ext cx="5257800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Check your Ontario Student Status Sheet</a:t>
          </a:r>
        </a:p>
      </dsp:txBody>
      <dsp:txXfrm>
        <a:off x="54373" y="116616"/>
        <a:ext cx="5149054" cy="1005094"/>
      </dsp:txXfrm>
    </dsp:sp>
    <dsp:sp modelId="{7CAC3CDF-32D9-4C27-AB2D-8115EEEA7299}">
      <dsp:nvSpPr>
        <dsp:cNvPr id="0" name=""/>
        <dsp:cNvSpPr/>
      </dsp:nvSpPr>
      <dsp:spPr>
        <a:xfrm>
          <a:off x="0" y="1256724"/>
          <a:ext cx="5257800" cy="111384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Look For…</a:t>
          </a:r>
        </a:p>
      </dsp:txBody>
      <dsp:txXfrm>
        <a:off x="54373" y="1311097"/>
        <a:ext cx="5149054" cy="1005094"/>
      </dsp:txXfrm>
    </dsp:sp>
    <dsp:sp modelId="{94D04084-4829-41B8-A819-EA256BB2E29C}">
      <dsp:nvSpPr>
        <dsp:cNvPr id="0" name=""/>
        <dsp:cNvSpPr/>
      </dsp:nvSpPr>
      <dsp:spPr>
        <a:xfrm>
          <a:off x="0" y="2370564"/>
          <a:ext cx="5257800" cy="307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Do you have 30 total credits to graduate (add Comp and Elective @ the bottom) + the courses you are taking this year?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Have you covered all the required Compulsory Credits (see bottom of CCS)?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Do you have at least 6U or M courses, this must include ENG4U?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Do you have at least 40 hours of Community Service Hours?</a:t>
          </a:r>
        </a:p>
      </dsp:txBody>
      <dsp:txXfrm>
        <a:off x="0" y="2370564"/>
        <a:ext cx="5257800" cy="3071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87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2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4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9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4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4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25B2A-7176-4917-B751-CE274574B3A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4E1E-C1DC-4C34-8EFB-A2917218E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arioscholarships.ca/" TargetMode="External"/><Relationship Id="rId2" Type="http://schemas.openxmlformats.org/officeDocument/2006/relationships/hyperlink" Target="http://www.ontariouniversitiesinfo.c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ouac.on.ca/ouac-1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osap.gov.on.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lectronicinfo.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uac.on.c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040" y="4892040"/>
            <a:ext cx="11548872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686" y="5091762"/>
            <a:ext cx="7484787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100">
                <a:solidFill>
                  <a:srgbClr val="FFFFFF"/>
                </a:solidFill>
              </a:rPr>
              <a:t>University Application Information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119" y="5091763"/>
            <a:ext cx="2871195" cy="1264587"/>
          </a:xfrm>
        </p:spPr>
        <p:txBody>
          <a:bodyPr anchor="ctr">
            <a:normAutofit/>
          </a:bodyPr>
          <a:lstStyle/>
          <a:p>
            <a:pPr algn="l"/>
            <a:endParaRPr lang="en-US" sz="200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r="996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13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7" y="1803041"/>
            <a:ext cx="9903853" cy="4340181"/>
          </a:xfrm>
        </p:spPr>
      </p:pic>
    </p:spTree>
    <p:extLst>
      <p:ext uri="{BB962C8B-B14F-4D97-AF65-F5344CB8AC3E}">
        <p14:creationId xmlns:p14="http://schemas.microsoft.com/office/powerpoint/2010/main" val="342926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November to December – Applying to University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you are ready, review your program choices with your Parents then press Review and Submit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42" y="2898216"/>
            <a:ext cx="5734850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5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November to December – Applying to University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198" y="1520456"/>
            <a:ext cx="10515600" cy="4056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Verify and Agree</a:t>
            </a:r>
          </a:p>
          <a:p>
            <a:pPr marL="0" indent="0">
              <a:buNone/>
            </a:pPr>
            <a:r>
              <a:rPr lang="en-US" dirty="0"/>
              <a:t>Your Application will not be processed unless you pay. Have your credit card information with you.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02" y="3194177"/>
            <a:ext cx="8116433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5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Record your </a:t>
            </a:r>
            <a:r>
              <a:rPr lang="en-US" sz="5400" dirty="0">
                <a:solidFill>
                  <a:srgbClr val="FF0000"/>
                </a:solidFill>
              </a:rPr>
              <a:t>OUAC REFERENCE #</a:t>
            </a:r>
          </a:p>
          <a:p>
            <a:pPr marL="0" indent="0">
              <a:buNone/>
            </a:pPr>
            <a:endParaRPr lang="en-US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400" dirty="0"/>
              <a:t>This number will be required for future access to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4132706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DEADLINE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9600" dirty="0">
                <a:solidFill>
                  <a:srgbClr val="FF0000"/>
                </a:solidFill>
              </a:rPr>
              <a:t>JANUARY 12</a:t>
            </a:r>
            <a:r>
              <a:rPr lang="en-US" sz="9600" baseline="30000" dirty="0">
                <a:solidFill>
                  <a:srgbClr val="FF0000"/>
                </a:solidFill>
              </a:rPr>
              <a:t>th</a:t>
            </a:r>
            <a:r>
              <a:rPr lang="en-US" sz="9600" dirty="0">
                <a:solidFill>
                  <a:srgbClr val="FF0000"/>
                </a:solidFill>
              </a:rPr>
              <a:t>, 2023</a:t>
            </a:r>
          </a:p>
          <a:p>
            <a:r>
              <a:rPr lang="en-US" dirty="0"/>
              <a:t>We always recommend to apply by the Christmas Holidays</a:t>
            </a:r>
          </a:p>
        </p:txBody>
      </p:sp>
    </p:spTree>
    <p:extLst>
      <p:ext uri="{BB962C8B-B14F-4D97-AF65-F5344CB8AC3E}">
        <p14:creationId xmlns:p14="http://schemas.microsoft.com/office/powerpoint/2010/main" val="1865661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AFTER YOU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Check your email regularly. Don’t forget to check your Junk email, just in case.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Submit Supplementary Forms/Profiles/Portfolios (If required) by deadline specified by each University.</a:t>
            </a:r>
          </a:p>
        </p:txBody>
      </p:sp>
    </p:spTree>
    <p:extLst>
      <p:ext uri="{BB962C8B-B14F-4D97-AF65-F5344CB8AC3E}">
        <p14:creationId xmlns:p14="http://schemas.microsoft.com/office/powerpoint/2010/main" val="3188988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JANUARY and FEBRUARY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Research Scholarships if interested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www.ontariouniversitiesinfo.ca</a:t>
            </a:r>
            <a:r>
              <a:rPr lang="en-US" sz="2000" dirty="0"/>
              <a:t>                                  </a:t>
            </a:r>
            <a:r>
              <a:rPr lang="en-US" sz="2000" dirty="0">
                <a:hlinkClick r:id="rId3"/>
              </a:rPr>
              <a:t>www.ontarioscholarships.ca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dirty="0"/>
              <a:t>Other sources parent’s or student’s workplace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2763C4F-92B4-444F-8DE7-4E26CAF73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2659420"/>
            <a:ext cx="4075611" cy="3114362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16925F2-CA66-4E28-AB7C-AC6F4361A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782389"/>
            <a:ext cx="4079967" cy="29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Each Report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******Very Important******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CHECK YOUR MARKS ON YOUR OUAC APPLICATION AFTER EACH REPORT CARD YOU RECEIVE. IF YOUR MARKS ARE MISSING, CONTACT YOUR GUIDANCE COUNSELLOR.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ARE TAKING A COURSE AT ANOTHER SCHOOL, IT IS YOUR RESPONSIBILITY TO ENSURE THAT THIS MARK IS ADDED TO OUAC. WE MUST RECEIVE AN OFFICIAL REPORT CARD FROM THIS OTHER INSTITUTION.</a:t>
            </a:r>
          </a:p>
        </p:txBody>
      </p:sp>
    </p:spTree>
    <p:extLst>
      <p:ext uri="{BB962C8B-B14F-4D97-AF65-F5344CB8AC3E}">
        <p14:creationId xmlns:p14="http://schemas.microsoft.com/office/powerpoint/2010/main" val="1153788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Your Marks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5" y="2090056"/>
            <a:ext cx="8949161" cy="3735529"/>
          </a:xfrm>
        </p:spPr>
      </p:pic>
    </p:spTree>
    <p:extLst>
      <p:ext uri="{BB962C8B-B14F-4D97-AF65-F5344CB8AC3E}">
        <p14:creationId xmlns:p14="http://schemas.microsoft.com/office/powerpoint/2010/main" val="213432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Dropping a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You have 5 Days to drop a course after Mid-term report cards so it doesn’t appear on your transcript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/>
              <a:t>Do I Have the Credits I Need to Apply?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9A3F9E-4265-43D3-B86C-0685D9AB3D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37590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373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- May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Offers are sent out, different for all Universities and for different programs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MAY 29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2023 </a:t>
            </a:r>
            <a:r>
              <a:rPr lang="en-US" dirty="0"/>
              <a:t>– latest day that you will receive a response</a:t>
            </a:r>
          </a:p>
          <a:p>
            <a:pPr marL="0" indent="0">
              <a:buNone/>
            </a:pPr>
            <a:r>
              <a:rPr lang="en-US" dirty="0"/>
              <a:t>Watch the Tutorial “Responding to offers of Admission” @ </a:t>
            </a:r>
            <a:r>
              <a:rPr lang="en-US" dirty="0">
                <a:hlinkClick r:id="rId2"/>
              </a:rPr>
              <a:t>www.ouac.on.ca/ouac-101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86" y="4126673"/>
            <a:ext cx="5280338" cy="20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 TO ACCEPT an OFFER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8000" dirty="0">
                <a:solidFill>
                  <a:srgbClr val="FF0000"/>
                </a:solidFill>
              </a:rPr>
              <a:t> JUNE 1</a:t>
            </a:r>
            <a:r>
              <a:rPr lang="en-US" sz="8000" baseline="30000" dirty="0">
                <a:solidFill>
                  <a:srgbClr val="FF0000"/>
                </a:solidFill>
              </a:rPr>
              <a:t>st</a:t>
            </a:r>
            <a:r>
              <a:rPr lang="en-US" sz="8000" dirty="0">
                <a:solidFill>
                  <a:srgbClr val="FF0000"/>
                </a:solidFill>
              </a:rPr>
              <a:t> </a:t>
            </a:r>
            <a:r>
              <a:rPr lang="en-US" sz="8000">
                <a:solidFill>
                  <a:srgbClr val="FF0000"/>
                </a:solidFill>
              </a:rPr>
              <a:t>, 2023</a:t>
            </a:r>
            <a:endParaRPr lang="en-US" sz="8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Takes at least 24hrs to process – do not accept late!!!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dirty="0"/>
              <a:t>***Remember*** Offers are </a:t>
            </a:r>
            <a:r>
              <a:rPr lang="en-US" u="sng" dirty="0"/>
              <a:t>conditional</a:t>
            </a:r>
            <a:r>
              <a:rPr lang="en-US" dirty="0"/>
              <a:t>. You can lose an offer if your final average drops. It is up to you to carefully review your offer and what conditions apply to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 sure you meet the deadlines for tuition and residence deposits. These are different depending on each individual University.</a:t>
            </a:r>
          </a:p>
          <a:p>
            <a:pPr marL="0" indent="0">
              <a:buNone/>
            </a:pP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87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OSAP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265" y="185752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Applying for OSAP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www.osap.gov.on.ca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You cannot apply until you have accepted an offer.</a:t>
            </a:r>
          </a:p>
          <a:p>
            <a:pPr marL="0" indent="0">
              <a:buNone/>
            </a:pPr>
            <a:r>
              <a:rPr lang="en-US" dirty="0"/>
              <a:t>However, you can begin the application earlier in 2021 and then save it until you are ready to submit.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754"/>
            <a:ext cx="4802446" cy="30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8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Autofit/>
          </a:bodyPr>
          <a:lstStyle/>
          <a:p>
            <a:r>
              <a:rPr lang="en-US" sz="4800" b="1" dirty="0"/>
              <a:t>September to November – RESEARCH!!!!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74" y="1786270"/>
            <a:ext cx="4064409" cy="2742188"/>
          </a:xfrm>
        </p:spPr>
        <p:txBody>
          <a:bodyPr anchor="t">
            <a:normAutofit fontScale="77500" lnSpcReduction="2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Visit a University Fair – October 20th and October 21</a:t>
            </a:r>
            <a:r>
              <a:rPr lang="en-US" sz="1800" baseline="30000" dirty="0"/>
              <a:t>st</a:t>
            </a:r>
            <a:r>
              <a:rPr lang="en-US" sz="1800" dirty="0"/>
              <a:t>  at Metro Toronto Convention Centre</a:t>
            </a:r>
          </a:p>
          <a:p>
            <a:r>
              <a:rPr lang="en-US" sz="1800" dirty="0"/>
              <a:t>RF Hall Mini Fair – November 14</a:t>
            </a:r>
            <a:r>
              <a:rPr lang="en-US" sz="1800" baseline="30000" dirty="0"/>
              <a:t>th</a:t>
            </a:r>
            <a:r>
              <a:rPr lang="en-US" sz="1800" dirty="0"/>
              <a:t> 1:00pm to 4:00pm</a:t>
            </a:r>
          </a:p>
          <a:p>
            <a:r>
              <a:rPr lang="en-US" sz="1800" dirty="0"/>
              <a:t>Regional Fairs – Waterloo November 8</a:t>
            </a:r>
            <a:r>
              <a:rPr lang="en-US" sz="1800" baseline="30000" dirty="0"/>
              <a:t>th</a:t>
            </a:r>
            <a:r>
              <a:rPr lang="en-US" sz="1800" dirty="0"/>
              <a:t> 10:00 to 5pm OR </a:t>
            </a:r>
            <a:r>
              <a:rPr lang="en-US" sz="1800"/>
              <a:t>Alliston November 16</a:t>
            </a:r>
            <a:r>
              <a:rPr lang="en-US" sz="1800" baseline="30000"/>
              <a:t>th</a:t>
            </a:r>
            <a:r>
              <a:rPr lang="en-US" sz="1800"/>
              <a:t> 10:00 to 5:00pm</a:t>
            </a:r>
            <a:endParaRPr lang="en-US" sz="1800" dirty="0"/>
          </a:p>
          <a:p>
            <a:r>
              <a:rPr lang="en-US" sz="1800" dirty="0"/>
              <a:t>Refer to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www.ontariouniversitiesinfo.ca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A screenshot of a social media pos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101" y="1698190"/>
            <a:ext cx="5510771" cy="316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89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November to December – Applying to University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list of the programs you are interested in applying to.</a:t>
            </a:r>
          </a:p>
          <a:p>
            <a:r>
              <a:rPr lang="en-US" dirty="0"/>
              <a:t>Note the OUAC program codes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287" y="3044414"/>
            <a:ext cx="5841402" cy="316473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3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099" y="1396289"/>
            <a:ext cx="4399093" cy="1325563"/>
          </a:xfrm>
        </p:spPr>
        <p:txBody>
          <a:bodyPr>
            <a:normAutofit/>
          </a:bodyPr>
          <a:lstStyle/>
          <a:p>
            <a:r>
              <a:rPr lang="en-US" sz="4100" dirty="0"/>
              <a:t>University Websites and Virtual 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544" y="2871982"/>
            <a:ext cx="4399094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Check out individual University Websites for more information.</a:t>
            </a:r>
          </a:p>
          <a:p>
            <a:pPr marL="0" indent="0">
              <a:buNone/>
            </a:pPr>
            <a:r>
              <a:rPr lang="en-US" sz="1800" dirty="0"/>
              <a:t>Many are offering pre-taped or live virtual tour options.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0BFA1AB-C1A5-421D-9321-090BECE23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778" y="599325"/>
            <a:ext cx="4001718" cy="2741177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17E2296-8AFA-44C2-8813-FC42E8F1F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612" y="3992095"/>
            <a:ext cx="4622052" cy="20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5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867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Get to Know the OUAC website </a:t>
            </a: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www.ouac.on.ca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BFBA32-E493-A678-719C-B0FDE8E69A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1585329"/>
            <a:ext cx="7188199" cy="36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5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 fontScale="90000"/>
          </a:bodyPr>
          <a:lstStyle/>
          <a:p>
            <a:r>
              <a:rPr lang="en-US" sz="3700" dirty="0"/>
              <a:t>Mid to Late October – Create Account</a:t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D9E5C1-9F0F-61DB-0D85-11EBD2FE5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5698"/>
            <a:ext cx="10515600" cy="4111192"/>
          </a:xfrm>
        </p:spPr>
      </p:pic>
    </p:spTree>
    <p:extLst>
      <p:ext uri="{BB962C8B-B14F-4D97-AF65-F5344CB8AC3E}">
        <p14:creationId xmlns:p14="http://schemas.microsoft.com/office/powerpoint/2010/main" val="253248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Account – Create Only 1 Account!!!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21" y="3429000"/>
            <a:ext cx="6577516" cy="288290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445B66-1B8B-A570-5F44-6D7C658AB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6824" y="1825625"/>
            <a:ext cx="8578352" cy="4351338"/>
          </a:xfrm>
        </p:spPr>
      </p:pic>
    </p:spTree>
    <p:extLst>
      <p:ext uri="{BB962C8B-B14F-4D97-AF65-F5344CB8AC3E}">
        <p14:creationId xmlns:p14="http://schemas.microsoft.com/office/powerpoint/2010/main" val="190014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November to December – Applying to University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using you PIN#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Complete all sections of the Application</a:t>
            </a:r>
          </a:p>
          <a:p>
            <a:endParaRPr lang="en-US" dirty="0"/>
          </a:p>
          <a:p>
            <a:r>
              <a:rPr lang="en-US" dirty="0"/>
              <a:t>$150 is the fee for 3 University Programs, additional program choices are $50 each. </a:t>
            </a:r>
          </a:p>
          <a:p>
            <a:endParaRPr lang="en-US" dirty="0"/>
          </a:p>
          <a:p>
            <a:r>
              <a:rPr lang="en-US" dirty="0"/>
              <a:t>You can apply to a MAX of 3 programs at 1 University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E5B3C32F854F4DB0DAFD50DB725AC7" ma:contentTypeVersion="3" ma:contentTypeDescription="Create a new document." ma:contentTypeScope="" ma:versionID="68357d223d331b4fe1764f65623716df">
  <xsd:schema xmlns:xsd="http://www.w3.org/2001/XMLSchema" xmlns:xs="http://www.w3.org/2001/XMLSchema" xmlns:p="http://schemas.microsoft.com/office/2006/metadata/properties" xmlns:ns1="http://schemas.microsoft.com/sharepoint/v3" xmlns:ns2="8654aed4-1f7e-49e0-ba62-898af66829f8" targetNamespace="http://schemas.microsoft.com/office/2006/metadata/properties" ma:root="true" ma:fieldsID="5acdce64f827726a6d5a14b8d4db68cd" ns1:_="" ns2:_="">
    <xsd:import namespace="http://schemas.microsoft.com/sharepoint/v3"/>
    <xsd:import namespace="8654aed4-1f7e-49e0-ba62-898af66829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onth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54aed4-1f7e-49e0-ba62-898af66829f8" elementFormDefault="qualified">
    <xsd:import namespace="http://schemas.microsoft.com/office/2006/documentManagement/types"/>
    <xsd:import namespace="http://schemas.microsoft.com/office/infopath/2007/PartnerControls"/>
    <xsd:element name="Month" ma:index="10" nillable="true" ma:displayName="Month" ma:internalName="Month">
      <xsd:simpleType>
        <xsd:restriction base="dms:Text">
          <xsd:maxLength value="255"/>
        </xsd:restriction>
      </xsd:simpleType>
    </xsd:element>
    <xsd:element name="Year" ma:index="11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Month xmlns="8654aed4-1f7e-49e0-ba62-898af66829f8" xsi:nil="true"/>
    <Year xmlns="8654aed4-1f7e-49e0-ba62-898af66829f8" xsi:nil="true"/>
  </documentManagement>
</p:properties>
</file>

<file path=customXml/itemProps1.xml><?xml version="1.0" encoding="utf-8"?>
<ds:datastoreItem xmlns:ds="http://schemas.openxmlformats.org/officeDocument/2006/customXml" ds:itemID="{8FB15A8D-963E-456E-8FD9-ED3B929570B9}"/>
</file>

<file path=customXml/itemProps2.xml><?xml version="1.0" encoding="utf-8"?>
<ds:datastoreItem xmlns:ds="http://schemas.openxmlformats.org/officeDocument/2006/customXml" ds:itemID="{E86686BD-13B8-4B7B-ADE7-7A7C375A16B7}"/>
</file>

<file path=customXml/itemProps3.xml><?xml version="1.0" encoding="utf-8"?>
<ds:datastoreItem xmlns:ds="http://schemas.openxmlformats.org/officeDocument/2006/customXml" ds:itemID="{F30719CB-4F4D-447B-934E-74F71A2A58AD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441</TotalTime>
  <Words>690</Words>
  <Application>Microsoft Office PowerPoint</Application>
  <PresentationFormat>Widescreen</PresentationFormat>
  <Paragraphs>86</Paragraphs>
  <Slides>22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University Application Information</vt:lpstr>
      <vt:lpstr>Do I Have the Credits I Need to Apply?</vt:lpstr>
      <vt:lpstr>September to November – RESEARCH!!!!</vt:lpstr>
      <vt:lpstr>November to December – Applying to University </vt:lpstr>
      <vt:lpstr>University Websites and Virtual Tours</vt:lpstr>
      <vt:lpstr>Get to Know the OUAC website www.ouac.on.ca </vt:lpstr>
      <vt:lpstr>Mid to Late October – Create Account </vt:lpstr>
      <vt:lpstr>Create Account – Create Only 1 Account!!!</vt:lpstr>
      <vt:lpstr>November to December – Applying to University </vt:lpstr>
      <vt:lpstr>For Example…</vt:lpstr>
      <vt:lpstr>November to December – Applying to University </vt:lpstr>
      <vt:lpstr>November to December – Applying to University </vt:lpstr>
      <vt:lpstr>PowerPoint Presentation</vt:lpstr>
      <vt:lpstr>DEADLINE TO APPLY</vt:lpstr>
      <vt:lpstr>AFTER YOU APPLY</vt:lpstr>
      <vt:lpstr>JANUARY and FEBRUARY</vt:lpstr>
      <vt:lpstr>After Each Report Card</vt:lpstr>
      <vt:lpstr>Checking Your Marks</vt:lpstr>
      <vt:lpstr>Dropping a Course</vt:lpstr>
      <vt:lpstr>February - May</vt:lpstr>
      <vt:lpstr>DEADLINE TO ACCEPT an OFFER</vt:lpstr>
      <vt:lpstr>OSAP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Application Information</dc:title>
  <dc:creator>Gibson, Christine</dc:creator>
  <cp:lastModifiedBy>Gibson, Christine</cp:lastModifiedBy>
  <cp:revision>25</cp:revision>
  <dcterms:created xsi:type="dcterms:W3CDTF">2020-09-28T13:40:07Z</dcterms:created>
  <dcterms:modified xsi:type="dcterms:W3CDTF">2023-09-28T15:52:53Z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0x010100BFE5B3C32F854F4DB0DAFD50DB725AC7</vt:lpwstr>
  </property>
</Properties>
</file>